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9144000"/>
  <p:notesSz cx="6858000" cy="9144000"/>
  <p:embeddedFontLst>
    <p:embeddedFont>
      <p:font typeface="Caveat"/>
      <p:regular r:id="rId17"/>
      <p:bold r:id="rId18"/>
    </p:embeddedFont>
    <p:embeddedFont>
      <p:font typeface="Arial Narrow"/>
      <p:regular r:id="rId19"/>
      <p:bold r:id="rId20"/>
      <p:italic r:id="rId21"/>
      <p:boldItalic r:id="rId22"/>
    </p:embeddedFont>
    <p:embeddedFont>
      <p:font typeface="Source Code Pro"/>
      <p:regular r:id="rId23"/>
      <p:bold r:id="rId24"/>
      <p:italic r:id="rId25"/>
      <p:boldItalic r:id="rId26"/>
    </p:embeddedFont>
    <p:embeddedFont>
      <p:font typeface="Tahom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9" roundtripDataSignature="AMtx7miDsRUBJkfcwWnJ8pOWW6SV3dTu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alNarrow-bold.fntdata"/><Relationship Id="rId22" Type="http://schemas.openxmlformats.org/officeDocument/2006/relationships/font" Target="fonts/ArialNarrow-boldItalic.fntdata"/><Relationship Id="rId21" Type="http://schemas.openxmlformats.org/officeDocument/2006/relationships/font" Target="fonts/ArialNarrow-italic.fntdata"/><Relationship Id="rId24" Type="http://schemas.openxmlformats.org/officeDocument/2006/relationships/font" Target="fonts/SourceCodePro-bold.fntdata"/><Relationship Id="rId23" Type="http://schemas.openxmlformats.org/officeDocument/2006/relationships/font" Target="fonts/SourceCode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boldItalic.fntdata"/><Relationship Id="rId25" Type="http://schemas.openxmlformats.org/officeDocument/2006/relationships/font" Target="fonts/SourceCodePro-italic.fntdata"/><Relationship Id="rId28" Type="http://schemas.openxmlformats.org/officeDocument/2006/relationships/font" Target="fonts/Tahoma-bold.fntdata"/><Relationship Id="rId27" Type="http://schemas.openxmlformats.org/officeDocument/2006/relationships/font" Target="fonts/Tahom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aveat-regular.fntdata"/><Relationship Id="rId16" Type="http://schemas.openxmlformats.org/officeDocument/2006/relationships/slide" Target="slides/slide11.xml"/><Relationship Id="rId19" Type="http://schemas.openxmlformats.org/officeDocument/2006/relationships/font" Target="fonts/ArialNarrow-regular.fntdata"/><Relationship Id="rId18" Type="http://schemas.openxmlformats.org/officeDocument/2006/relationships/font" Target="fonts/Cave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e15c52e2c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e15c52e2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e15c52e2c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e15c52e2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9d6019895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9d601989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e15c52e2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e15c52e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e15c52e2c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e15c52e2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e15c52e2c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e15c52e2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e15c52e2c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e15c52e2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e15c52e2c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e15c52e2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showMasterSp="0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rizon.png" id="13" name="Google Shape;13;p5"/>
          <p:cNvPicPr preferRelativeResize="0"/>
          <p:nvPr/>
        </p:nvPicPr>
        <p:blipFill rotWithShape="1">
          <a:blip r:embed="rId2">
            <a:alphaModFix/>
          </a:blip>
          <a:srcRect b="0" l="0" r="0" t="33333"/>
          <a:stretch/>
        </p:blipFill>
        <p:spPr>
          <a:xfrm>
            <a:off x="0" y="0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5"/>
          <p:cNvSpPr txBox="1"/>
          <p:nvPr>
            <p:ph idx="10" type="dt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"/>
          <p:cNvSpPr txBox="1"/>
          <p:nvPr>
            <p:ph idx="11" type="ftr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2" type="sldNum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/>
              <a:t>‹#›</a:t>
            </a:fld>
            <a:endParaRPr/>
          </a:p>
        </p:txBody>
      </p:sp>
      <p:sp>
        <p:nvSpPr>
          <p:cNvPr id="17" name="Google Shape;17;p5"/>
          <p:cNvSpPr txBox="1"/>
          <p:nvPr>
            <p:ph idx="1" type="subTitle"/>
          </p:nvPr>
        </p:nvSpPr>
        <p:spPr>
          <a:xfrm>
            <a:off x="12192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type="ctrTitle"/>
          </p:nvPr>
        </p:nvSpPr>
        <p:spPr>
          <a:xfrm>
            <a:off x="685800" y="2007888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Narrow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 rot="5400000">
            <a:off x="2309019" y="-99218"/>
            <a:ext cx="4525963" cy="79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0" type="dt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1" type="ftr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0" type="dt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1" type="ftr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0" type="dt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1" type="ftr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/>
              <a:t>‹#›</a:t>
            </a:fld>
            <a:endParaRPr/>
          </a:p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showMasterSp="0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609600" y="4962525"/>
            <a:ext cx="7885113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Narrow"/>
              <a:buNone/>
              <a:defRPr b="0" i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609600" y="3462338"/>
            <a:ext cx="7885113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0" type="dt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1" type="ftr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idx="1" type="body"/>
          </p:nvPr>
        </p:nvSpPr>
        <p:spPr>
          <a:xfrm>
            <a:off x="609600" y="1600200"/>
            <a:ext cx="3733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365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700"/>
              <a:buFont typeface="Arial"/>
              <a:buChar char="•"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2" type="body"/>
          </p:nvPr>
        </p:nvSpPr>
        <p:spPr>
          <a:xfrm>
            <a:off x="4800600" y="1600200"/>
            <a:ext cx="3733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0" type="dt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1" type="ftr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800600" y="2209800"/>
            <a:ext cx="37338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609600" y="2209800"/>
            <a:ext cx="37338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3655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 Narrow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3" type="body"/>
          </p:nvPr>
        </p:nvSpPr>
        <p:spPr>
          <a:xfrm>
            <a:off x="609600" y="1600199"/>
            <a:ext cx="3733800" cy="574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700"/>
              <a:buNone/>
              <a:defRPr b="0" i="0" sz="17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9"/>
          <p:cNvSpPr txBox="1"/>
          <p:nvPr>
            <p:ph idx="4" type="body"/>
          </p:nvPr>
        </p:nvSpPr>
        <p:spPr>
          <a:xfrm>
            <a:off x="4800600" y="1600199"/>
            <a:ext cx="3733800" cy="574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700"/>
              <a:buNone/>
              <a:defRPr b="0" i="0" sz="17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9"/>
          <p:cNvSpPr txBox="1"/>
          <p:nvPr>
            <p:ph idx="10" type="dt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1" type="ftr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0" type="dt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1" type="ftr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0" type="dt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1" type="ftr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3962400" y="1447800"/>
            <a:ext cx="46482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type="title"/>
          </p:nvPr>
        </p:nvSpPr>
        <p:spPr>
          <a:xfrm>
            <a:off x="612648" y="1447800"/>
            <a:ext cx="2971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 Narrow"/>
              <a:buNone/>
              <a:defRPr b="0" i="0" sz="1800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2" type="body"/>
          </p:nvPr>
        </p:nvSpPr>
        <p:spPr>
          <a:xfrm>
            <a:off x="612648" y="2547891"/>
            <a:ext cx="2971800" cy="3167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2"/>
          <p:cNvSpPr txBox="1"/>
          <p:nvPr>
            <p:ph idx="10" type="dt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1" type="ftr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showMasterSp="0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rizon.png" id="64" name="Google Shape;6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>
            <p:ph type="title"/>
          </p:nvPr>
        </p:nvSpPr>
        <p:spPr>
          <a:xfrm>
            <a:off x="609600" y="1447800"/>
            <a:ext cx="29718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 Narrow"/>
              <a:buNone/>
              <a:defRPr b="0" i="0" sz="1800" cap="none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/>
          <p:nvPr>
            <p:ph idx="2" type="pic"/>
          </p:nvPr>
        </p:nvSpPr>
        <p:spPr>
          <a:xfrm>
            <a:off x="4657344" y="1447800"/>
            <a:ext cx="3419856" cy="347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609600" y="2547890"/>
            <a:ext cx="2971800" cy="2405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3"/>
          <p:cNvSpPr txBox="1"/>
          <p:nvPr>
            <p:ph idx="10" type="dt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1" type="ftr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B3B3B"/>
            </a:gs>
            <a:gs pos="31000">
              <a:schemeClr val="dk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rizon.png" id="6" name="Google Shape;6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4"/>
          <p:cNvSpPr txBox="1"/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 Narrow"/>
              <a:buNone/>
              <a:defRPr b="0" i="0" sz="3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" type="body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0" type="dt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1" type="ftr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11" name="Google Shape;11;p4"/>
          <p:cNvSpPr txBox="1"/>
          <p:nvPr>
            <p:ph idx="12" type="sldNum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M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1371599" y="3886199"/>
            <a:ext cx="7072009" cy="2485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fr-MA" sz="100"/>
              <a:t>   </a:t>
            </a:r>
            <a:r>
              <a:rPr lang="fr-MA" sz="4800"/>
              <a:t>Mohamed Reda AJendouz</a:t>
            </a:r>
            <a:endParaRPr sz="4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fr-MA" sz="4800">
                <a:solidFill>
                  <a:srgbClr val="FCE5CD"/>
                </a:solidFill>
              </a:rPr>
              <a:t>Encadré par : esseraj fouad</a:t>
            </a:r>
            <a:endParaRPr sz="4800">
              <a:solidFill>
                <a:srgbClr val="FCE5CD"/>
              </a:solidFill>
            </a:endParaRPr>
          </a:p>
        </p:txBody>
      </p:sp>
      <p:sp>
        <p:nvSpPr>
          <p:cNvPr id="88" name="Google Shape;88;p1"/>
          <p:cNvSpPr txBox="1"/>
          <p:nvPr>
            <p:ph type="ctrTitle"/>
          </p:nvPr>
        </p:nvSpPr>
        <p:spPr>
          <a:xfrm>
            <a:off x="685800" y="2006425"/>
            <a:ext cx="76200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Narrow"/>
              <a:buNone/>
            </a:pPr>
            <a:r>
              <a:rPr lang="fr-MA"/>
              <a:t>PRÉSENTATION D’UN SITE WEB RESPONSIVE </a:t>
            </a:r>
            <a:endParaRPr/>
          </a:p>
        </p:txBody>
      </p:sp>
      <p:pic>
        <p:nvPicPr>
          <p:cNvPr id="89" name="Google Shape;8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1853" y="101850"/>
            <a:ext cx="1648800" cy="159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279550" y="354075"/>
            <a:ext cx="288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3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{solicode}</a:t>
            </a:r>
            <a:endParaRPr sz="3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e15c52e2c_0_31"/>
          <p:cNvSpPr txBox="1"/>
          <p:nvPr>
            <p:ph type="title"/>
          </p:nvPr>
        </p:nvSpPr>
        <p:spPr>
          <a:xfrm>
            <a:off x="0" y="0"/>
            <a:ext cx="7924800" cy="55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MA"/>
              <a:t>MAQUETTE DE MON SITE:DESKTOP</a:t>
            </a:r>
            <a:endParaRPr/>
          </a:p>
        </p:txBody>
      </p:sp>
      <p:sp>
        <p:nvSpPr>
          <p:cNvPr id="151" name="Google Shape;151;gbe15c52e2c_0_31"/>
          <p:cNvSpPr txBox="1"/>
          <p:nvPr>
            <p:ph idx="1" type="body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gbe15c52e2c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9650"/>
            <a:ext cx="9144000" cy="61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e15c52e2c_0_43"/>
          <p:cNvSpPr txBox="1"/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MA">
                <a:solidFill>
                  <a:srgbClr val="F2D8A3"/>
                </a:solidFill>
              </a:rPr>
              <a:t>MAQUITTAGE DE TEL :</a:t>
            </a:r>
            <a:endParaRPr>
              <a:solidFill>
                <a:srgbClr val="F2D8A3"/>
              </a:solidFill>
            </a:endParaRPr>
          </a:p>
        </p:txBody>
      </p:sp>
      <p:pic>
        <p:nvPicPr>
          <p:cNvPr id="158" name="Google Shape;158;gbe15c52e2c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4373" y="0"/>
            <a:ext cx="48796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9d6019895_1_5"/>
          <p:cNvSpPr txBox="1"/>
          <p:nvPr>
            <p:ph type="title"/>
          </p:nvPr>
        </p:nvSpPr>
        <p:spPr>
          <a:xfrm>
            <a:off x="0" y="50"/>
            <a:ext cx="9144000" cy="685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gb9d6019895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b9d6019895_1_5"/>
          <p:cNvSpPr txBox="1"/>
          <p:nvPr/>
        </p:nvSpPr>
        <p:spPr>
          <a:xfrm>
            <a:off x="1348050" y="596350"/>
            <a:ext cx="6447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9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T A N G E R</a:t>
            </a:r>
            <a:endParaRPr sz="9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8EBD1"/>
              </a:buClr>
              <a:buSzPts val="3000"/>
              <a:buFont typeface="Arial Narrow"/>
              <a:buNone/>
            </a:pPr>
            <a:r>
              <a:rPr i="1" lang="fr-MA">
                <a:solidFill>
                  <a:srgbClr val="F8EBD1"/>
                </a:solidFill>
              </a:rPr>
              <a:t>ANALYSE DE BESOIN :</a:t>
            </a:r>
            <a:endParaRPr i="1">
              <a:solidFill>
                <a:srgbClr val="F8EBD1"/>
              </a:solidFill>
            </a:endParaRPr>
          </a:p>
        </p:txBody>
      </p:sp>
      <p:sp>
        <p:nvSpPr>
          <p:cNvPr id="103" name="Google Shape;103;p2"/>
          <p:cNvSpPr txBox="1"/>
          <p:nvPr>
            <p:ph idx="1" type="body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i="1" lang="fr-MA" sz="2400">
                <a:solidFill>
                  <a:schemeClr val="lt2"/>
                </a:solidFill>
              </a:rPr>
              <a:t>Création d’un site web responsive qui presente une ville marocaine  Tanger </a:t>
            </a:r>
            <a:endParaRPr i="1" sz="2400">
              <a:solidFill>
                <a:schemeClr val="lt2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t/>
            </a:r>
            <a:endParaRPr i="1" sz="2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 Narrow"/>
              <a:buNone/>
            </a:pPr>
            <a:r>
              <a:rPr lang="fr-MA"/>
              <a:t>ANALYSE TECHNIQUE :</a:t>
            </a:r>
            <a:endParaRPr/>
          </a:p>
        </p:txBody>
      </p:sp>
      <p:sp>
        <p:nvSpPr>
          <p:cNvPr id="109" name="Google Shape;109;p3"/>
          <p:cNvSpPr txBox="1"/>
          <p:nvPr>
            <p:ph idx="1" type="body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1480"/>
              </a:spcBef>
              <a:spcAft>
                <a:spcPts val="0"/>
              </a:spcAft>
              <a:buSzPts val="4400"/>
              <a:buChar char="•"/>
            </a:pPr>
            <a:r>
              <a:rPr lang="fr-MA" sz="4400">
                <a:solidFill>
                  <a:srgbClr val="F2D8A3"/>
                </a:solidFill>
              </a:rPr>
              <a:t>Html : niveau 2</a:t>
            </a:r>
            <a:endParaRPr/>
          </a:p>
          <a:p>
            <a:pPr indent="-342900" lvl="0" marL="342900" rtl="0" algn="l">
              <a:spcBef>
                <a:spcPts val="1480"/>
              </a:spcBef>
              <a:spcAft>
                <a:spcPts val="0"/>
              </a:spcAft>
              <a:buSzPts val="4400"/>
              <a:buChar char="•"/>
            </a:pPr>
            <a:r>
              <a:rPr lang="fr-MA" sz="4400">
                <a:solidFill>
                  <a:srgbClr val="ECC475"/>
                </a:solidFill>
              </a:rPr>
              <a:t>Css : 2</a:t>
            </a:r>
            <a:endParaRPr sz="4400">
              <a:solidFill>
                <a:srgbClr val="ECC475"/>
              </a:solidFill>
            </a:endParaRPr>
          </a:p>
          <a:p>
            <a:pPr indent="-342900" lvl="0" marL="342900" rtl="0" algn="l">
              <a:spcBef>
                <a:spcPts val="1480"/>
              </a:spcBef>
              <a:spcAft>
                <a:spcPts val="0"/>
              </a:spcAft>
              <a:buSzPts val="4400"/>
              <a:buChar char="•"/>
            </a:pPr>
            <a:r>
              <a:rPr lang="fr-MA" sz="4400">
                <a:solidFill>
                  <a:srgbClr val="A57617"/>
                </a:solidFill>
              </a:rPr>
              <a:t>Javascript : 1</a:t>
            </a:r>
            <a:endParaRPr sz="4400">
              <a:solidFill>
                <a:srgbClr val="A57617"/>
              </a:solidFill>
            </a:endParaRPr>
          </a:p>
          <a:p>
            <a:pPr indent="-342900" lvl="0" marL="342900" rtl="0" algn="l">
              <a:spcBef>
                <a:spcPts val="1480"/>
              </a:spcBef>
              <a:spcAft>
                <a:spcPts val="0"/>
              </a:spcAft>
              <a:buClr>
                <a:srgbClr val="A57617"/>
              </a:buClr>
              <a:buSzPts val="4400"/>
              <a:buChar char="•"/>
            </a:pPr>
            <a:r>
              <a:rPr lang="fr-MA" sz="4400">
                <a:solidFill>
                  <a:srgbClr val="A57617"/>
                </a:solidFill>
              </a:rPr>
              <a:t>MaqueTTage : 1</a:t>
            </a:r>
            <a:endParaRPr sz="4400">
              <a:solidFill>
                <a:srgbClr val="A5761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A57617"/>
              </a:solidFill>
            </a:endParaRPr>
          </a:p>
          <a:p>
            <a:pPr indent="-234950" lvl="0" marL="342900" rtl="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e15c52e2c_0_0"/>
          <p:cNvSpPr txBox="1"/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MA"/>
              <a:t>ANALYSE DE BESOIN</a:t>
            </a:r>
            <a:endParaRPr/>
          </a:p>
        </p:txBody>
      </p:sp>
      <p:sp>
        <p:nvSpPr>
          <p:cNvPr id="115" name="Google Shape;115;gbe15c52e2c_0_0"/>
          <p:cNvSpPr txBox="1"/>
          <p:nvPr>
            <p:ph idx="1" type="body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36195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MA"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TANGER</a:t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ahoma"/>
              <a:buChar char="●"/>
            </a:pPr>
            <a:r>
              <a:rPr lang="fr-MA" sz="24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Tourism site web responsive</a:t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ahoma"/>
              <a:buChar char="●"/>
            </a:pPr>
            <a:r>
              <a:rPr lang="fr-MA" sz="24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Les endroits à voir absolument </a:t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ahoma"/>
              <a:buChar char="●"/>
            </a:pPr>
            <a:r>
              <a:rPr lang="fr-MA" sz="24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hébergement </a:t>
            </a:r>
            <a:endParaRPr sz="24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ahoma"/>
              <a:buChar char="●"/>
            </a:pPr>
            <a:r>
              <a:rPr lang="fr-MA" sz="24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les meilleures activités</a:t>
            </a:r>
            <a:endParaRPr sz="2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e15c52e2c_0_5"/>
          <p:cNvSpPr txBox="1"/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MA"/>
              <a:t>UX PROCESS</a:t>
            </a:r>
            <a:endParaRPr/>
          </a:p>
        </p:txBody>
      </p:sp>
      <p:sp>
        <p:nvSpPr>
          <p:cNvPr id="121" name="Google Shape;121;gbe15c52e2c_0_5"/>
          <p:cNvSpPr txBox="1"/>
          <p:nvPr>
            <p:ph idx="1" type="body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fr-MA" sz="3200">
                <a:solidFill>
                  <a:schemeClr val="lt2"/>
                </a:solidFill>
              </a:rPr>
              <a:t>UNDERSTAND</a:t>
            </a:r>
            <a:endParaRPr sz="3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fr-MA" sz="3200">
                <a:solidFill>
                  <a:schemeClr val="accent2"/>
                </a:solidFill>
              </a:rPr>
              <a:t>ANALYZE</a:t>
            </a:r>
            <a:endParaRPr sz="32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fr-MA" sz="3200">
                <a:solidFill>
                  <a:srgbClr val="ECC475"/>
                </a:solidFill>
              </a:rPr>
              <a:t>DESIGN</a:t>
            </a:r>
            <a:endParaRPr sz="3200">
              <a:solidFill>
                <a:srgbClr val="ECC47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fr-MA" sz="3200">
                <a:solidFill>
                  <a:schemeClr val="accent2"/>
                </a:solidFill>
              </a:rPr>
              <a:t>LAUNCH</a:t>
            </a:r>
            <a:endParaRPr sz="3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e15c52e2c_0_10"/>
          <p:cNvSpPr txBox="1"/>
          <p:nvPr>
            <p:ph type="title"/>
          </p:nvPr>
        </p:nvSpPr>
        <p:spPr>
          <a:xfrm>
            <a:off x="0" y="93171"/>
            <a:ext cx="7924800" cy="728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MA"/>
              <a:t>UNDERSTAND DE LA VILLE TANGER</a:t>
            </a:r>
            <a:endParaRPr/>
          </a:p>
        </p:txBody>
      </p:sp>
      <p:sp>
        <p:nvSpPr>
          <p:cNvPr id="127" name="Google Shape;127;gbe15c52e2c_0_10"/>
          <p:cNvSpPr txBox="1"/>
          <p:nvPr>
            <p:ph idx="1" type="body"/>
          </p:nvPr>
        </p:nvSpPr>
        <p:spPr>
          <a:xfrm>
            <a:off x="0" y="1600200"/>
            <a:ext cx="91440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i="1" lang="fr-MA" sz="2100">
                <a:solidFill>
                  <a:srgbClr val="FFD966"/>
                </a:solidFill>
              </a:rPr>
              <a:t>JFJ</a:t>
            </a:r>
            <a:endParaRPr i="1" sz="21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-MA" sz="2100">
                <a:solidFill>
                  <a:srgbClr val="FFD966"/>
                </a:solidFill>
              </a:rPr>
              <a:t>LA diversité de la nature</a:t>
            </a:r>
            <a:endParaRPr i="1" sz="21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i="1" sz="2100">
              <a:solidFill>
                <a:srgbClr val="FFD966"/>
              </a:solidFill>
            </a:endParaRPr>
          </a:p>
        </p:txBody>
      </p:sp>
      <p:pic>
        <p:nvPicPr>
          <p:cNvPr id="128" name="Google Shape;128;gbe15c52e2c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6600"/>
            <a:ext cx="4416701" cy="24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be15c52e2c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16600"/>
            <a:ext cx="4315225" cy="31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be15c52e2c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3425" y="3729600"/>
            <a:ext cx="2883000" cy="31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be15c52e2c_0_10"/>
          <p:cNvSpPr txBox="1"/>
          <p:nvPr/>
        </p:nvSpPr>
        <p:spPr>
          <a:xfrm>
            <a:off x="5255325" y="4603050"/>
            <a:ext cx="292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3000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plusieurs</a:t>
            </a:r>
            <a:r>
              <a:rPr lang="fr-MA" sz="3000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 activités</a:t>
            </a:r>
            <a:endParaRPr sz="3000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e15c52e2c_0_19"/>
          <p:cNvSpPr txBox="1"/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MA"/>
              <a:t>UNDERSTAND DE L’UTILISATEUR</a:t>
            </a:r>
            <a:endParaRPr/>
          </a:p>
        </p:txBody>
      </p:sp>
      <p:sp>
        <p:nvSpPr>
          <p:cNvPr id="137" name="Google Shape;137;gbe15c52e2c_0_19"/>
          <p:cNvSpPr txBox="1"/>
          <p:nvPr>
            <p:ph idx="1" type="body"/>
          </p:nvPr>
        </p:nvSpPr>
        <p:spPr>
          <a:xfrm>
            <a:off x="0" y="1600200"/>
            <a:ext cx="9144000" cy="52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fr-MA" sz="2700">
                <a:solidFill>
                  <a:srgbClr val="F8EBD1"/>
                </a:solidFill>
              </a:rPr>
              <a:t>d</a:t>
            </a:r>
            <a:r>
              <a:rPr lang="fr-MA" sz="2700">
                <a:solidFill>
                  <a:srgbClr val="F8EBD1"/>
                </a:solidFill>
              </a:rPr>
              <a:t>es nouveaux visiteurs </a:t>
            </a:r>
            <a:endParaRPr sz="2700">
              <a:solidFill>
                <a:srgbClr val="F8EBD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8EBD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8EBD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fr-MA" sz="2700">
                <a:solidFill>
                  <a:srgbClr val="F8EBD1"/>
                </a:solidFill>
              </a:rPr>
              <a:t>Dès actual visiteurs</a:t>
            </a:r>
            <a:endParaRPr sz="2700">
              <a:solidFill>
                <a:srgbClr val="F8EBD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8EBD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MA" sz="1586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-Des actual visiteurs ….</a:t>
            </a:r>
            <a:endParaRPr sz="2700">
              <a:solidFill>
                <a:srgbClr val="F8EBD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MA" sz="1586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-Des actual visiteurs ….</a:t>
            </a:r>
            <a:endParaRPr sz="2700">
              <a:solidFill>
                <a:srgbClr val="F8EBD1"/>
              </a:solidFill>
            </a:endParaRPr>
          </a:p>
        </p:txBody>
      </p:sp>
      <p:pic>
        <p:nvPicPr>
          <p:cNvPr id="138" name="Google Shape;138;gbe15c52e2c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388" y="2171700"/>
            <a:ext cx="2584675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be15c52e2c_0_19"/>
          <p:cNvSpPr txBox="1"/>
          <p:nvPr/>
        </p:nvSpPr>
        <p:spPr>
          <a:xfrm>
            <a:off x="5944825" y="2171700"/>
            <a:ext cx="2963100" cy="9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>
                <a:solidFill>
                  <a:srgbClr val="ECC475"/>
                </a:solidFill>
                <a:latin typeface="Arial Narrow"/>
                <a:ea typeface="Arial Narrow"/>
                <a:cs typeface="Arial Narrow"/>
                <a:sym typeface="Arial Narrow"/>
              </a:rPr>
              <a:t>les </a:t>
            </a:r>
            <a:r>
              <a:rPr lang="fr-MA" sz="2100">
                <a:solidFill>
                  <a:srgbClr val="ECC475"/>
                </a:solidFill>
                <a:latin typeface="Arial Narrow"/>
                <a:ea typeface="Arial Narrow"/>
                <a:cs typeface="Arial Narrow"/>
                <a:sym typeface="Arial Narrow"/>
              </a:rPr>
              <a:t>langages</a:t>
            </a:r>
            <a:r>
              <a:rPr lang="fr-MA" sz="2100">
                <a:solidFill>
                  <a:srgbClr val="ECC475"/>
                </a:solidFill>
                <a:latin typeface="Arial Narrow"/>
                <a:ea typeface="Arial Narrow"/>
                <a:cs typeface="Arial Narrow"/>
                <a:sym typeface="Arial Narrow"/>
              </a:rPr>
              <a:t> :</a:t>
            </a:r>
            <a:endParaRPr sz="2100">
              <a:solidFill>
                <a:srgbClr val="ECC47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>
                <a:solidFill>
                  <a:srgbClr val="ECC475"/>
                </a:solidFill>
                <a:latin typeface="Arial Narrow"/>
                <a:ea typeface="Arial Narrow"/>
                <a:cs typeface="Arial Narrow"/>
                <a:sym typeface="Arial Narrow"/>
              </a:rPr>
              <a:t>(arabe,espagnol,</a:t>
            </a:r>
            <a:r>
              <a:rPr lang="fr-MA" sz="2100">
                <a:solidFill>
                  <a:srgbClr val="ECC475"/>
                </a:solidFill>
                <a:latin typeface="Arial Narrow"/>
                <a:ea typeface="Arial Narrow"/>
                <a:cs typeface="Arial Narrow"/>
                <a:sym typeface="Arial Narrow"/>
              </a:rPr>
              <a:t>français</a:t>
            </a:r>
            <a:r>
              <a:rPr lang="fr-MA" sz="2100">
                <a:solidFill>
                  <a:srgbClr val="ECC475"/>
                </a:solidFill>
                <a:latin typeface="Arial Narrow"/>
                <a:ea typeface="Arial Narrow"/>
                <a:cs typeface="Arial Narrow"/>
                <a:sym typeface="Arial Narrow"/>
              </a:rPr>
              <a:t>,  Anglais)</a:t>
            </a:r>
            <a:endParaRPr sz="2100">
              <a:solidFill>
                <a:srgbClr val="ECC47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MA" sz="1800">
                <a:solidFill>
                  <a:srgbClr val="ECC475"/>
                </a:solidFill>
              </a:rPr>
              <a:t>connaître  : </a:t>
            </a:r>
            <a:endParaRPr b="1" sz="1800">
              <a:solidFill>
                <a:srgbClr val="ECC47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MA" sz="1586">
                <a:solidFill>
                  <a:srgbClr val="ECC475"/>
                </a:solidFill>
                <a:latin typeface="Tahoma"/>
                <a:ea typeface="Tahoma"/>
                <a:cs typeface="Tahoma"/>
                <a:sym typeface="Tahoma"/>
              </a:rPr>
              <a:t>-la ville de Tanger(prix, sécurité..)</a:t>
            </a:r>
            <a:br>
              <a:rPr lang="fr-MA" sz="1586">
                <a:solidFill>
                  <a:srgbClr val="ECC475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fr-MA" sz="1586">
                <a:solidFill>
                  <a:srgbClr val="ECC475"/>
                </a:solidFill>
                <a:latin typeface="Tahoma"/>
                <a:ea typeface="Tahoma"/>
                <a:cs typeface="Tahoma"/>
                <a:sym typeface="Tahoma"/>
              </a:rPr>
              <a:t>-Les endroits à voir absolument (prix,localisation...)</a:t>
            </a:r>
            <a:endParaRPr sz="1586">
              <a:solidFill>
                <a:srgbClr val="ECC47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MA" sz="1586">
                <a:solidFill>
                  <a:srgbClr val="ECC475"/>
                </a:solidFill>
                <a:latin typeface="Tahoma"/>
                <a:ea typeface="Tahoma"/>
                <a:cs typeface="Tahoma"/>
                <a:sym typeface="Tahoma"/>
              </a:rPr>
              <a:t>-hébergement (prix,localisation...)</a:t>
            </a:r>
            <a:endParaRPr sz="1586">
              <a:solidFill>
                <a:srgbClr val="ECC47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MA" sz="1586">
                <a:solidFill>
                  <a:srgbClr val="ECC475"/>
                </a:solidFill>
                <a:latin typeface="Tahoma"/>
                <a:ea typeface="Tahoma"/>
                <a:cs typeface="Tahoma"/>
                <a:sym typeface="Tahoma"/>
              </a:rPr>
              <a:t>-les meilleures activités  (prix,localisation...)</a:t>
            </a:r>
            <a:endParaRPr sz="2100">
              <a:solidFill>
                <a:srgbClr val="ECC47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CC47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CC47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CC47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CC47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CC47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CC47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CC47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CC47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CC47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CC47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CC47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CC47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ECC47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>
                <a:solidFill>
                  <a:srgbClr val="ECC475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 sz="2100">
              <a:solidFill>
                <a:srgbClr val="ECC475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e15c52e2c_0_38"/>
          <p:cNvSpPr txBox="1"/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MA"/>
              <a:t>ANALYSE TECHNIQUE : </a:t>
            </a:r>
            <a:endParaRPr/>
          </a:p>
        </p:txBody>
      </p:sp>
      <p:sp>
        <p:nvSpPr>
          <p:cNvPr id="145" name="Google Shape;145;gbe15c52e2c_0_38"/>
          <p:cNvSpPr txBox="1"/>
          <p:nvPr>
            <p:ph idx="1" type="body"/>
          </p:nvPr>
        </p:nvSpPr>
        <p:spPr>
          <a:xfrm>
            <a:off x="609600" y="1600200"/>
            <a:ext cx="79248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2D8A3"/>
              </a:buClr>
              <a:buSzPts val="2000"/>
              <a:buFont typeface="Tahoma"/>
              <a:buChar char="➢"/>
            </a:pPr>
            <a:r>
              <a:rPr lang="fr-MA" sz="2000">
                <a:solidFill>
                  <a:srgbClr val="F2D8A3"/>
                </a:solidFill>
                <a:latin typeface="Tahoma"/>
                <a:ea typeface="Tahoma"/>
                <a:cs typeface="Tahoma"/>
                <a:sym typeface="Tahoma"/>
              </a:rPr>
              <a:t>    HTML       =&gt;     Niveau 2 </a:t>
            </a:r>
            <a:r>
              <a:rPr lang="fr-MA" sz="2000">
                <a:solidFill>
                  <a:srgbClr val="F2D8A3"/>
                </a:solidFill>
                <a:latin typeface="Tahoma"/>
                <a:ea typeface="Tahoma"/>
                <a:cs typeface="Tahoma"/>
                <a:sym typeface="Tahoma"/>
              </a:rPr>
              <a:t> =&gt;  LES Balises</a:t>
            </a:r>
            <a:endParaRPr sz="2000">
              <a:solidFill>
                <a:srgbClr val="F2D8A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2D8A3"/>
              </a:buClr>
              <a:buSzPts val="2000"/>
              <a:buFont typeface="Tahoma"/>
              <a:buChar char="➢"/>
            </a:pPr>
            <a:r>
              <a:rPr lang="fr-MA" sz="2000">
                <a:solidFill>
                  <a:srgbClr val="F2D8A3"/>
                </a:solidFill>
                <a:latin typeface="Tahoma"/>
                <a:ea typeface="Tahoma"/>
                <a:cs typeface="Tahoma"/>
                <a:sym typeface="Tahoma"/>
              </a:rPr>
              <a:t> Maquettage  =&gt;    Niveau 1</a:t>
            </a:r>
            <a:r>
              <a:rPr lang="fr-MA" sz="2000">
                <a:solidFill>
                  <a:srgbClr val="F2D8A3"/>
                </a:solidFill>
                <a:latin typeface="Tahoma"/>
                <a:ea typeface="Tahoma"/>
                <a:cs typeface="Tahoma"/>
                <a:sym typeface="Tahoma"/>
              </a:rPr>
              <a:t> =&gt;  FIGMA</a:t>
            </a:r>
            <a:endParaRPr sz="2000">
              <a:solidFill>
                <a:srgbClr val="F2D8A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2D8A3"/>
              </a:buClr>
              <a:buSzPts val="2000"/>
              <a:buFont typeface="Tahoma"/>
              <a:buChar char="➢"/>
            </a:pPr>
            <a:r>
              <a:rPr lang="fr-MA" sz="2000">
                <a:solidFill>
                  <a:srgbClr val="F2D8A3"/>
                </a:solidFill>
                <a:latin typeface="Tahoma"/>
                <a:ea typeface="Tahoma"/>
                <a:cs typeface="Tahoma"/>
                <a:sym typeface="Tahoma"/>
              </a:rPr>
              <a:t>        CSS     =&gt;      Niveau 1</a:t>
            </a:r>
            <a:r>
              <a:rPr lang="fr-MA" sz="2000">
                <a:solidFill>
                  <a:srgbClr val="F2D8A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000">
              <a:solidFill>
                <a:srgbClr val="F2D8A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2D8A3"/>
              </a:buClr>
              <a:buSzPts val="2000"/>
              <a:buFont typeface="Tahoma"/>
              <a:buChar char="➢"/>
            </a:pPr>
            <a:r>
              <a:rPr lang="fr-MA" sz="2000">
                <a:solidFill>
                  <a:srgbClr val="F2D8A3"/>
                </a:solidFill>
                <a:latin typeface="Tahoma"/>
                <a:ea typeface="Tahoma"/>
                <a:cs typeface="Tahoma"/>
                <a:sym typeface="Tahoma"/>
              </a:rPr>
              <a:t>      JQuery   =&gt;     Niveau 0</a:t>
            </a:r>
            <a:endParaRPr sz="2000">
              <a:solidFill>
                <a:srgbClr val="F2D8A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2D8A3"/>
              </a:buClr>
              <a:buSzPts val="2000"/>
              <a:buFont typeface="Tahoma"/>
              <a:buChar char="➢"/>
            </a:pPr>
            <a:r>
              <a:rPr lang="fr-MA" sz="2000">
                <a:solidFill>
                  <a:srgbClr val="F2D8A3"/>
                </a:solidFill>
                <a:latin typeface="Tahoma"/>
                <a:ea typeface="Tahoma"/>
                <a:cs typeface="Tahoma"/>
                <a:sym typeface="Tahoma"/>
              </a:rPr>
              <a:t>    Bootstrap  =&gt;    Niveau 1</a:t>
            </a:r>
            <a:endParaRPr>
              <a:solidFill>
                <a:srgbClr val="F2D8A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2021-02-01T09:19:09Z</dcterms:created>
  <dc:creator>solicode09</dc:creator>
</cp:coreProperties>
</file>